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4"/>
    <p:sldMasterId id="2147484057" r:id="rId5"/>
  </p:sldMasterIdLst>
  <p:notesMasterIdLst>
    <p:notesMasterId r:id="rId20"/>
  </p:notesMasterIdLst>
  <p:handoutMasterIdLst>
    <p:handoutMasterId r:id="rId21"/>
  </p:handoutMasterIdLst>
  <p:sldIdLst>
    <p:sldId id="431" r:id="rId6"/>
    <p:sldId id="331" r:id="rId7"/>
    <p:sldId id="479" r:id="rId8"/>
    <p:sldId id="412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15" r:id="rId19"/>
  </p:sldIdLst>
  <p:sldSz cx="12192000" cy="6858000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C4262E"/>
    <a:srgbClr val="EBEBEB"/>
    <a:srgbClr val="EEEEEE"/>
    <a:srgbClr val="D13B3B"/>
    <a:srgbClr val="F6D8D8"/>
    <a:srgbClr val="EDB638"/>
    <a:srgbClr val="FF791E"/>
    <a:srgbClr val="54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1" cy="464820"/>
          </a:xfrm>
          <a:prstGeom prst="rect">
            <a:avLst/>
          </a:prstGeom>
        </p:spPr>
        <p:txBody>
          <a:bodyPr vert="horz" lIns="92568" tIns="46285" rIns="92568" bIns="4628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1" cy="464820"/>
          </a:xfrm>
          <a:prstGeom prst="rect">
            <a:avLst/>
          </a:prstGeom>
        </p:spPr>
        <p:txBody>
          <a:bodyPr vert="horz" lIns="92568" tIns="46285" rIns="92568" bIns="46285" rtlCol="0"/>
          <a:lstStyle>
            <a:lvl1pPr algn="r">
              <a:defRPr sz="1200"/>
            </a:lvl1pPr>
          </a:lstStyle>
          <a:p>
            <a:fld id="{5357B84E-E29E-4E9F-8EC4-F0FB55F2E73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2568" tIns="46285" rIns="92568" bIns="4628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2568" tIns="46285" rIns="92568" bIns="46285" rtlCol="0" anchor="b"/>
          <a:lstStyle>
            <a:lvl1pPr algn="r">
              <a:defRPr sz="1200"/>
            </a:lvl1pPr>
          </a:lstStyle>
          <a:p>
            <a:fld id="{41C9DA03-DF80-4579-B771-6341D7A4BE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149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1" cy="466435"/>
          </a:xfrm>
          <a:prstGeom prst="rect">
            <a:avLst/>
          </a:prstGeom>
        </p:spPr>
        <p:txBody>
          <a:bodyPr vert="horz" lIns="92568" tIns="46285" rIns="92568" bIns="462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1" cy="466435"/>
          </a:xfrm>
          <a:prstGeom prst="rect">
            <a:avLst/>
          </a:prstGeom>
        </p:spPr>
        <p:txBody>
          <a:bodyPr vert="horz" lIns="92568" tIns="46285" rIns="92568" bIns="46285" rtlCol="0"/>
          <a:lstStyle>
            <a:lvl1pPr algn="r">
              <a:defRPr sz="1200"/>
            </a:lvl1pPr>
          </a:lstStyle>
          <a:p>
            <a:fld id="{01B7E555-9380-714B-AEA7-F0DFB67531BD}" type="datetimeFigureOut"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68" tIns="46285" rIns="92568" bIns="462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2568" tIns="46285" rIns="92568" bIns="462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1" cy="466434"/>
          </a:xfrm>
          <a:prstGeom prst="rect">
            <a:avLst/>
          </a:prstGeom>
        </p:spPr>
        <p:txBody>
          <a:bodyPr vert="horz" lIns="92568" tIns="46285" rIns="92568" bIns="462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1" cy="466434"/>
          </a:xfrm>
          <a:prstGeom prst="rect">
            <a:avLst/>
          </a:prstGeom>
        </p:spPr>
        <p:txBody>
          <a:bodyPr vert="horz" lIns="92568" tIns="46285" rIns="92568" bIns="46285" rtlCol="0" anchor="b"/>
          <a:lstStyle>
            <a:lvl1pPr algn="r">
              <a:defRPr sz="1200"/>
            </a:lvl1pPr>
          </a:lstStyle>
          <a:p>
            <a:fld id="{7C0F37E3-D61C-4C4B-8AD2-D70E789ECE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7.xml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0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1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3.xml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2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3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39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2.xml"/><Relationship Id="rId7" Type="http://schemas.openxmlformats.org/officeDocument/2006/relationships/image" Target="../media/image1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5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5.xml"/><Relationship Id="rId7" Type="http://schemas.openxmlformats.org/officeDocument/2006/relationships/image" Target="../media/image1.em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.xml"/><Relationship Id="rId7" Type="http://schemas.openxmlformats.org/officeDocument/2006/relationships/image" Target="../media/image1.emf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1.xml"/><Relationship Id="rId7" Type="http://schemas.openxmlformats.org/officeDocument/2006/relationships/image" Target="../media/image1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4.xml"/><Relationship Id="rId7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sv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3.xml"/><Relationship Id="rId7" Type="http://schemas.openxmlformats.org/officeDocument/2006/relationships/image" Target="../media/image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20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79.xml"/><Relationship Id="rId7" Type="http://schemas.openxmlformats.org/officeDocument/2006/relationships/image" Target="../media/image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2.xml"/><Relationship Id="rId7" Type="http://schemas.openxmlformats.org/officeDocument/2006/relationships/image" Target="../media/image6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22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5.xml"/><Relationship Id="rId7" Type="http://schemas.openxmlformats.org/officeDocument/2006/relationships/image" Target="../media/image1.emf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3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8.xml"/><Relationship Id="rId7" Type="http://schemas.openxmlformats.org/officeDocument/2006/relationships/image" Target="../media/image1.emf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24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1.xml"/><Relationship Id="rId7" Type="http://schemas.openxmlformats.org/officeDocument/2006/relationships/image" Target="../media/image1.emf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25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4.xml"/><Relationship Id="rId7" Type="http://schemas.openxmlformats.org/officeDocument/2006/relationships/image" Target="../media/image1.emf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6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7.xml"/><Relationship Id="rId7" Type="http://schemas.openxmlformats.org/officeDocument/2006/relationships/image" Target="../media/image1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27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0.xml"/><Relationship Id="rId7" Type="http://schemas.openxmlformats.org/officeDocument/2006/relationships/image" Target="../media/image1.emf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28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3.xml"/><Relationship Id="rId7" Type="http://schemas.openxmlformats.org/officeDocument/2006/relationships/image" Target="../media/image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29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6.xml"/><Relationship Id="rId7" Type="http://schemas.openxmlformats.org/officeDocument/2006/relationships/image" Target="../media/image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0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9.xml"/><Relationship Id="rId7" Type="http://schemas.openxmlformats.org/officeDocument/2006/relationships/image" Target="../media/image6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31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2.xml"/><Relationship Id="rId7" Type="http://schemas.openxmlformats.org/officeDocument/2006/relationships/image" Target="../media/image6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32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5.xml"/><Relationship Id="rId7" Type="http://schemas.openxmlformats.org/officeDocument/2006/relationships/image" Target="../media/image6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33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8.xml"/><Relationship Id="rId7" Type="http://schemas.openxmlformats.org/officeDocument/2006/relationships/image" Target="../media/image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34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1.xml"/><Relationship Id="rId7" Type="http://schemas.openxmlformats.org/officeDocument/2006/relationships/image" Target="../media/image6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35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4.xml"/><Relationship Id="rId7" Type="http://schemas.openxmlformats.org/officeDocument/2006/relationships/image" Target="../media/image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36.jpe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56B54-3ADF-449D-B61C-0E8A3E802AC8}"/>
              </a:ext>
            </a:extLst>
          </p:cNvPr>
          <p:cNvSpPr/>
          <p:nvPr userDrawn="1"/>
        </p:nvSpPr>
        <p:spPr>
          <a:xfrm>
            <a:off x="4234" y="-22110"/>
            <a:ext cx="12187766" cy="5272287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713FE-72CC-49A1-B4C7-E0FEF00F99B7}"/>
              </a:ext>
            </a:extLst>
          </p:cNvPr>
          <p:cNvSpPr/>
          <p:nvPr userDrawn="1"/>
        </p:nvSpPr>
        <p:spPr>
          <a:xfrm>
            <a:off x="-5003" y="5341616"/>
            <a:ext cx="12197003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9871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5000" b="0" i="0" baseline="0">
              <a:latin typeface="Roboto Light"/>
              <a:sym typeface="Roboto Light"/>
            </a:endParaRPr>
          </a:p>
        </p:txBody>
      </p:sp>
      <p:sp>
        <p:nvSpPr>
          <p:cNvPr id="14" name="Rectangle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4000" b="0" i="0" baseline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5003" y="5250176"/>
            <a:ext cx="12197003" cy="91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D1C2624-DF71-4678-BC19-8D78D599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359125-1562-423F-A70A-9900E81B4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>
              <a:lnSpc>
                <a:spcPct val="100000"/>
              </a:lnSpc>
              <a:defRPr sz="4000" b="0" i="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43400"/>
            <a:ext cx="3714750" cy="685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 b="0"/>
              <a:t>Month xx, Year</a:t>
            </a:r>
            <a:endParaRPr lang="en-US"/>
          </a:p>
        </p:txBody>
      </p:sp>
      <p:pic>
        <p:nvPicPr>
          <p:cNvPr id="21" name="Graphic 25">
            <a:extLst>
              <a:ext uri="{FF2B5EF4-FFF2-40B4-BE49-F238E27FC236}">
                <a16:creationId xmlns:a16="http://schemas.microsoft.com/office/drawing/2014/main" id="{5593B607-7B8C-4F6D-8EE2-8FE8C3757D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3131" y="1188720"/>
            <a:ext cx="394522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"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51509-5BC0-40F6-B7D0-C4A89C6AD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410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" b="-46"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67687-D0EC-41CA-996C-03C5C073B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519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0"/>
            <a:ext cx="66294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52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0" r="24468"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FA1A8-69D6-44EB-8E26-2D57BE0B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046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factory, person, building&#10;&#10;Description automatically generated">
            <a:extLst>
              <a:ext uri="{FF2B5EF4-FFF2-40B4-BE49-F238E27FC236}">
                <a16:creationId xmlns:a16="http://schemas.microsoft.com/office/drawing/2014/main" id="{C0BC02A9-281A-475E-BC56-505505E2B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4"/>
          <a:stretch/>
        </p:blipFill>
        <p:spPr>
          <a:xfrm>
            <a:off x="5587698" y="-3561"/>
            <a:ext cx="668050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88AA42-B49B-4DA0-BC2F-C3121A190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216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8" t="46" r="16257" b="-46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2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2800" r="22800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1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821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639" r="14961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1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1779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2800" r="22800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1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677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0838" t="448" r="5031"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1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63486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2012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35560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Roboto Light"/>
              <a:sym typeface="Roboto Light"/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17A81-BFFB-45D7-9344-B41D1BB981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438400"/>
            <a:ext cx="10972800" cy="1828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3243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56B54-3ADF-449D-B61C-0E8A3E802AC8}"/>
              </a:ext>
            </a:extLst>
          </p:cNvPr>
          <p:cNvSpPr/>
          <p:nvPr userDrawn="1"/>
        </p:nvSpPr>
        <p:spPr>
          <a:xfrm>
            <a:off x="4234" y="-22110"/>
            <a:ext cx="12187766" cy="5272287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713FE-72CC-49A1-B4C7-E0FEF00F99B7}"/>
              </a:ext>
            </a:extLst>
          </p:cNvPr>
          <p:cNvSpPr/>
          <p:nvPr userDrawn="1"/>
        </p:nvSpPr>
        <p:spPr>
          <a:xfrm>
            <a:off x="-5003" y="5341616"/>
            <a:ext cx="12197003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9871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5000" b="0" i="0" baseline="0">
              <a:latin typeface="Roboto Light"/>
              <a:sym typeface="Roboto Light"/>
            </a:endParaRPr>
          </a:p>
        </p:txBody>
      </p:sp>
      <p:sp>
        <p:nvSpPr>
          <p:cNvPr id="14" name="Rectangle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4000" b="0" i="0" baseline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5003" y="5250176"/>
            <a:ext cx="12197003" cy="91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D1C2624-DF71-4678-BC19-8D78D599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359125-1562-423F-A70A-9900E81B4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>
              <a:lnSpc>
                <a:spcPct val="100000"/>
              </a:lnSpc>
              <a:defRPr sz="4000" b="0" i="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43400"/>
            <a:ext cx="3714750" cy="685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 b="0"/>
              <a:t>Month xx, Year</a:t>
            </a:r>
            <a:endParaRPr lang="en-US"/>
          </a:p>
        </p:txBody>
      </p:sp>
      <p:pic>
        <p:nvPicPr>
          <p:cNvPr id="21" name="Graphic 25">
            <a:extLst>
              <a:ext uri="{FF2B5EF4-FFF2-40B4-BE49-F238E27FC236}">
                <a16:creationId xmlns:a16="http://schemas.microsoft.com/office/drawing/2014/main" id="{5593B607-7B8C-4F6D-8EE2-8FE8C3757D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3131" y="1188720"/>
            <a:ext cx="394522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2012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899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4484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5956917"/>
            <a:ext cx="11617960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1" y="6409678"/>
            <a:ext cx="2626359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42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45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5956917"/>
            <a:ext cx="11617961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2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011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46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ain pulling into a station&#10;&#10;Description automatically generated">
            <a:extLst>
              <a:ext uri="{FF2B5EF4-FFF2-40B4-BE49-F238E27FC236}">
                <a16:creationId xmlns:a16="http://schemas.microsoft.com/office/drawing/2014/main" id="{0F9D245B-50A5-4F55-B7FD-CD9F119E2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0"/>
            <a:ext cx="6626327" cy="6861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2CBA38-23C3-42D7-9481-1BF3F89CD595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E4B844-16E0-4313-B497-9312C6CC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60926CA-791C-45A0-A78A-3FC27462DAF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1185B-1797-45C5-B4DB-6C99EE6607DF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211B-2771-4719-BECE-639B4DBA7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31E3E-3101-488B-A6C4-154FBC6326A8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C9C5-66D4-49B8-83BE-6DD040BD1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15234A-4115-4590-A241-751A4900AB02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78D08C-E336-47D6-BCD6-678A83F384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5678EDC-28E0-4275-8812-63FB5DEBA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D80A44-7877-4362-9770-DE48981EA557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737D29-A1BD-4899-9E1C-DAFBA9AAB537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" t="376" b="-46"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F90BA6-15C2-4C74-8988-141BBF9F0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455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C145E3EE-C35F-4A42-9BFC-DA13C270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6328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7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3D5C8-0C46-488C-BBED-0D0571C9C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6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74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4484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5956917"/>
            <a:ext cx="11617960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1" y="6409678"/>
            <a:ext cx="2626359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5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" t="233"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51509-5BC0-40F6-B7D0-C4A89C6AD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5741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5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3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7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-7342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6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"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9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80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" t="349" r="-1"/>
          <a:stretch/>
        </p:blipFill>
        <p:spPr>
          <a:xfrm>
            <a:off x="5562599" y="0"/>
            <a:ext cx="6629401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92916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0"/>
            <a:ext cx="66294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9732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" t="408" b="-1"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67687-D0EC-41CA-996C-03C5C073B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7846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45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5956917"/>
            <a:ext cx="11617961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41360B-FB54-4ECB-A87E-B9DE49D2E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27588-5C81-432C-92C1-DD074C575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29908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it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id="{5059CAE5-E73F-4799-BD7B-B36B9AEBC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74" t="468" r="26408" b="1096"/>
          <a:stretch/>
        </p:blipFill>
        <p:spPr>
          <a:xfrm>
            <a:off x="5561080" y="0"/>
            <a:ext cx="663092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3ED044-011D-4171-B76E-4839B5CA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457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3A6B312-9993-4964-AC94-D61CF4DC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2" t="1043" r="51300" b="5039"/>
          <a:stretch/>
        </p:blipFill>
        <p:spPr>
          <a:xfrm>
            <a:off x="5559560" y="0"/>
            <a:ext cx="668354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9ED0E-635D-46A3-A7E0-C09F76EC2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79668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building, outdoor, station&#10;&#10;Description automatically generated">
            <a:extLst>
              <a:ext uri="{FF2B5EF4-FFF2-40B4-BE49-F238E27FC236}">
                <a16:creationId xmlns:a16="http://schemas.microsoft.com/office/drawing/2014/main" id="{17C54287-8DD3-4B32-A9F5-5AE1429F0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2" r="32098"/>
          <a:stretch/>
        </p:blipFill>
        <p:spPr>
          <a:xfrm>
            <a:off x="5558040" y="0"/>
            <a:ext cx="663396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6F8796-A830-449F-A7AB-159DCF7B2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4968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67602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factory, building&#10;&#10;Description automatically generated">
            <a:extLst>
              <a:ext uri="{FF2B5EF4-FFF2-40B4-BE49-F238E27FC236}">
                <a16:creationId xmlns:a16="http://schemas.microsoft.com/office/drawing/2014/main" id="{B8B92896-9DE0-4D76-991C-B406A4F19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9" t="4245" r="24705" b="249"/>
          <a:stretch/>
        </p:blipFill>
        <p:spPr>
          <a:xfrm>
            <a:off x="5556519" y="0"/>
            <a:ext cx="663395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AFECE0-68F2-4122-9E80-EA297B957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3748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35560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Roboto Light"/>
              <a:sym typeface="Roboto Light"/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17A81-BFFB-45D7-9344-B41D1BB981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438400"/>
            <a:ext cx="10972800" cy="1828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94773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400" b="1" i="0" baseline="0">
              <a:latin typeface="Roboto" panose="02000000000000000000"/>
              <a:sym typeface="Roboto" panose="0200000000000000000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436687"/>
            <a:ext cx="12192000" cy="438090"/>
          </a:xfrm>
          <a:prstGeom prst="rect">
            <a:avLst/>
          </a:prstGeom>
          <a:solidFill>
            <a:srgbClr val="04020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5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5781367"/>
            <a:ext cx="12192000" cy="655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179" y="6512531"/>
            <a:ext cx="537207" cy="263583"/>
          </a:xfrm>
          <a:prstGeom prst="rect">
            <a:avLst/>
          </a:prstGeom>
        </p:spPr>
      </p:pic>
      <p:sp>
        <p:nvSpPr>
          <p:cNvPr id="2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5810885" y="6452268"/>
            <a:ext cx="631143" cy="365125"/>
          </a:xfrm>
        </p:spPr>
        <p:txBody>
          <a:bodyPr/>
          <a:lstStyle>
            <a:lvl1pPr algn="ctr">
              <a:defRPr sz="800" b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A7C607-FE79-0944-B598-516BC06870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6453202"/>
            <a:ext cx="4988984" cy="390713"/>
          </a:xfrm>
          <a:prstGeom prst="rect">
            <a:avLst/>
          </a:prstGeom>
        </p:spPr>
        <p:txBody>
          <a:bodyPr/>
          <a:lstStyle>
            <a:lvl1pPr>
              <a:defRPr sz="700" b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sp>
        <p:nvSpPr>
          <p:cNvPr id="25" name="Title 5"/>
          <p:cNvSpPr>
            <a:spLocks noGrp="1"/>
          </p:cNvSpPr>
          <p:nvPr>
            <p:ph type="title" hasCustomPrompt="1"/>
          </p:nvPr>
        </p:nvSpPr>
        <p:spPr>
          <a:xfrm>
            <a:off x="269240" y="223879"/>
            <a:ext cx="11617961" cy="633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68818" y="5806842"/>
            <a:ext cx="11628967" cy="5857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Takeaway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9238" y="1044001"/>
            <a:ext cx="5401191" cy="447675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496593" y="1041930"/>
            <a:ext cx="5401191" cy="447675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663931" y="6643861"/>
            <a:ext cx="20746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0" i="0" u="none" strike="noStrike" baseline="0">
                <a:solidFill>
                  <a:srgbClr val="F8F8F8"/>
                </a:solidFill>
                <a:latin typeface="Roboto" panose="02000000000000000000"/>
              </a:defRPr>
            </a:lvl1pPr>
          </a:lstStyle>
          <a:p>
            <a:pPr lvl="0"/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CONFIDENTIAL – FOR INTERNAL USE ONLY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69239" y="1535732"/>
            <a:ext cx="5401189" cy="402210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233363" indent="-233363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3838">
              <a:buClr>
                <a:schemeClr val="bg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90563" indent="-233363">
              <a:buClr>
                <a:schemeClr val="bg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497196" y="1535732"/>
            <a:ext cx="5401189" cy="402210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233363" indent="-233363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3838">
              <a:buClr>
                <a:schemeClr val="bg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90563" indent="-233363">
              <a:buClr>
                <a:schemeClr val="bg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4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011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9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ain pulling into a station&#10;&#10;Description automatically generated">
            <a:extLst>
              <a:ext uri="{FF2B5EF4-FFF2-40B4-BE49-F238E27FC236}">
                <a16:creationId xmlns:a16="http://schemas.microsoft.com/office/drawing/2014/main" id="{0F9D245B-50A5-4F55-B7FD-CD9F119E2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0"/>
            <a:ext cx="6626327" cy="6861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2CBA38-23C3-42D7-9481-1BF3F89CD595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E4B844-16E0-4313-B497-9312C6CC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60926CA-791C-45A0-A78A-3FC27462DAF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1185B-1797-45C5-B4DB-6C99EE6607DF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211B-2771-4719-BECE-639B4DBA7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31E3E-3101-488B-A6C4-154FBC6326A8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61E4EC-36EC-41D5-B9B7-783BBD78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" b="-335"/>
          <a:stretch/>
        </p:blipFill>
        <p:spPr>
          <a:xfrm flipH="1">
            <a:off x="5561077" y="0"/>
            <a:ext cx="6626323" cy="688100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C9C5-66D4-49B8-83BE-6DD040BD1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15234A-4115-4590-A241-751A4900AB02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78D08C-E336-47D6-BCD6-678A83F384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5678EDC-28E0-4275-8812-63FB5DEBA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D80A44-7877-4362-9770-DE48981EA557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737D29-A1BD-4899-9E1C-DAFBA9AAB537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C145E3EE-C35F-4A42-9BFC-DA13C270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6328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5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3D5C8-0C46-488C-BBED-0D0571C9C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6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8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oleObject" Target="../embeddings/oleObject22.bin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image" Target="../media/image3.sv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tags" Target="../tags/tag57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theme" Target="../theme/theme2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6387453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E5AA31-6352-4391-BD51-D11F0E285927}"/>
              </a:ext>
            </a:extLst>
          </p:cNvPr>
          <p:cNvCxnSpPr>
            <a:cxnSpLocks/>
          </p:cNvCxnSpPr>
          <p:nvPr userDrawn="1"/>
        </p:nvCxnSpPr>
        <p:spPr>
          <a:xfrm>
            <a:off x="269240" y="6351042"/>
            <a:ext cx="11617961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3731B67A-856E-4C40-A40C-42B24B844A8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271445" y="6432714"/>
            <a:ext cx="469511" cy="304697"/>
          </a:xfrm>
          <a:prstGeom prst="rect">
            <a:avLst/>
          </a:prstGeom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64D5107-63CE-45C0-B157-108D68B77A9A}"/>
              </a:ext>
            </a:extLst>
          </p:cNvPr>
          <p:cNvSpPr txBox="1">
            <a:spLocks/>
          </p:cNvSpPr>
          <p:nvPr userDrawn="1"/>
        </p:nvSpPr>
        <p:spPr>
          <a:xfrm>
            <a:off x="5894195" y="6286501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3BDEA-AFAC-4BB8-9061-5EA66E6B23D7}"/>
              </a:ext>
            </a:extLst>
          </p:cNvPr>
          <p:cNvSpPr/>
          <p:nvPr userDrawn="1"/>
        </p:nvSpPr>
        <p:spPr>
          <a:xfrm flipH="1">
            <a:off x="5903717" y="6410380"/>
            <a:ext cx="381107" cy="454764"/>
          </a:xfrm>
          <a:custGeom>
            <a:avLst/>
            <a:gdLst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202459 w 381107"/>
              <a:gd name="connsiteY5" fmla="*/ 609600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183409 w 381107"/>
              <a:gd name="connsiteY5" fmla="*/ 516731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517283"/>
              <a:gd name="connsiteX1" fmla="*/ 178648 w 381107"/>
              <a:gd name="connsiteY1" fmla="*/ 0 h 517283"/>
              <a:gd name="connsiteX2" fmla="*/ 202459 w 381107"/>
              <a:gd name="connsiteY2" fmla="*/ 0 h 517283"/>
              <a:gd name="connsiteX3" fmla="*/ 381107 w 381107"/>
              <a:gd name="connsiteY3" fmla="*/ 178648 h 517283"/>
              <a:gd name="connsiteX4" fmla="*/ 381107 w 381107"/>
              <a:gd name="connsiteY4" fmla="*/ 430952 h 517283"/>
              <a:gd name="connsiteX5" fmla="*/ 183409 w 381107"/>
              <a:gd name="connsiteY5" fmla="*/ 516731 h 517283"/>
              <a:gd name="connsiteX6" fmla="*/ 171504 w 381107"/>
              <a:gd name="connsiteY6" fmla="*/ 516731 h 517283"/>
              <a:gd name="connsiteX7" fmla="*/ 0 w 381107"/>
              <a:gd name="connsiteY7" fmla="*/ 430952 h 517283"/>
              <a:gd name="connsiteX8" fmla="*/ 0 w 381107"/>
              <a:gd name="connsiteY8" fmla="*/ 178648 h 517283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0 w 381107"/>
              <a:gd name="connsiteY7" fmla="*/ 430952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176267 w 381107"/>
              <a:gd name="connsiteY0" fmla="*/ 452438 h 543878"/>
              <a:gd name="connsiteX1" fmla="*/ 2381 w 381107"/>
              <a:gd name="connsiteY1" fmla="*/ 452384 h 543878"/>
              <a:gd name="connsiteX2" fmla="*/ 0 w 381107"/>
              <a:gd name="connsiteY2" fmla="*/ 178648 h 543878"/>
              <a:gd name="connsiteX3" fmla="*/ 178648 w 381107"/>
              <a:gd name="connsiteY3" fmla="*/ 0 h 543878"/>
              <a:gd name="connsiteX4" fmla="*/ 202459 w 381107"/>
              <a:gd name="connsiteY4" fmla="*/ 0 h 543878"/>
              <a:gd name="connsiteX5" fmla="*/ 381107 w 381107"/>
              <a:gd name="connsiteY5" fmla="*/ 178648 h 543878"/>
              <a:gd name="connsiteX6" fmla="*/ 378726 w 381107"/>
              <a:gd name="connsiteY6" fmla="*/ 454764 h 543878"/>
              <a:gd name="connsiteX7" fmla="*/ 183409 w 381107"/>
              <a:gd name="connsiteY7" fmla="*/ 516731 h 543878"/>
              <a:gd name="connsiteX8" fmla="*/ 267707 w 381107"/>
              <a:gd name="connsiteY8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183409 w 381107"/>
              <a:gd name="connsiteY6" fmla="*/ 516731 h 543878"/>
              <a:gd name="connsiteX7" fmla="*/ 267707 w 381107"/>
              <a:gd name="connsiteY7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267707 w 381107"/>
              <a:gd name="connsiteY6" fmla="*/ 543878 h 543878"/>
              <a:gd name="connsiteX0" fmla="*/ 2381 w 381107"/>
              <a:gd name="connsiteY0" fmla="*/ 452384 h 454764"/>
              <a:gd name="connsiteX1" fmla="*/ 0 w 381107"/>
              <a:gd name="connsiteY1" fmla="*/ 178648 h 454764"/>
              <a:gd name="connsiteX2" fmla="*/ 178648 w 381107"/>
              <a:gd name="connsiteY2" fmla="*/ 0 h 454764"/>
              <a:gd name="connsiteX3" fmla="*/ 202459 w 381107"/>
              <a:gd name="connsiteY3" fmla="*/ 0 h 454764"/>
              <a:gd name="connsiteX4" fmla="*/ 381107 w 381107"/>
              <a:gd name="connsiteY4" fmla="*/ 178648 h 454764"/>
              <a:gd name="connsiteX5" fmla="*/ 378726 w 381107"/>
              <a:gd name="connsiteY5" fmla="*/ 454764 h 45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07" h="454764">
                <a:moveTo>
                  <a:pt x="2381" y="452384"/>
                </a:moveTo>
                <a:cubicBezTo>
                  <a:pt x="1587" y="361139"/>
                  <a:pt x="794" y="269893"/>
                  <a:pt x="0" y="178648"/>
                </a:cubicBezTo>
                <a:cubicBezTo>
                  <a:pt x="0" y="79983"/>
                  <a:pt x="79983" y="0"/>
                  <a:pt x="178648" y="0"/>
                </a:cubicBezTo>
                <a:lnTo>
                  <a:pt x="202459" y="0"/>
                </a:lnTo>
                <a:cubicBezTo>
                  <a:pt x="301124" y="0"/>
                  <a:pt x="381107" y="79983"/>
                  <a:pt x="381107" y="178648"/>
                </a:cubicBezTo>
                <a:cubicBezTo>
                  <a:pt x="380313" y="270687"/>
                  <a:pt x="379520" y="362725"/>
                  <a:pt x="378726" y="45476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DD4AD-64C5-4600-BEB2-CA923704EE05}"/>
              </a:ext>
            </a:extLst>
          </p:cNvPr>
          <p:cNvSpPr txBox="1"/>
          <p:nvPr userDrawn="1"/>
        </p:nvSpPr>
        <p:spPr>
          <a:xfrm>
            <a:off x="8839200" y="6436311"/>
            <a:ext cx="2209801" cy="301100"/>
          </a:xfrm>
          <a:prstGeom prst="rect">
            <a:avLst/>
          </a:prstGeom>
          <a:noFill/>
        </p:spPr>
        <p:txBody>
          <a:bodyPr wrap="square" lIns="0" rIns="0" bIns="0" rtlCol="0" anchor="b" anchorCtr="0">
            <a:noAutofit/>
          </a:bodyPr>
          <a:lstStyle/>
          <a:p>
            <a:pPr algn="r"/>
            <a:r>
              <a:rPr lang="en-US" sz="800">
                <a:solidFill>
                  <a:schemeClr val="tx1"/>
                </a:solidFill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999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98" r:id="rId2"/>
    <p:sldLayoutId id="2147483999" r:id="rId3"/>
    <p:sldLayoutId id="2147484044" r:id="rId4"/>
    <p:sldLayoutId id="2147484018" r:id="rId5"/>
    <p:sldLayoutId id="2147484024" r:id="rId6"/>
    <p:sldLayoutId id="2147484025" r:id="rId7"/>
    <p:sldLayoutId id="2147484028" r:id="rId8"/>
    <p:sldLayoutId id="2147484047" r:id="rId9"/>
    <p:sldLayoutId id="2147484051" r:id="rId10"/>
    <p:sldLayoutId id="2147484052" r:id="rId11"/>
    <p:sldLayoutId id="2147484053" r:id="rId12"/>
    <p:sldLayoutId id="2147484055" r:id="rId13"/>
    <p:sldLayoutId id="2147484056" r:id="rId14"/>
    <p:sldLayoutId id="2147484054" r:id="rId15"/>
    <p:sldLayoutId id="2147484086" r:id="rId16"/>
    <p:sldLayoutId id="2147484090" r:id="rId17"/>
    <p:sldLayoutId id="2147484091" r:id="rId18"/>
    <p:sldLayoutId id="2147484092" r:id="rId19"/>
    <p:sldLayoutId id="214748400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dirty="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b="1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‒"/>
        <a:defRPr lang="en-US" sz="14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6387453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E5AA31-6352-4391-BD51-D11F0E285927}"/>
              </a:ext>
            </a:extLst>
          </p:cNvPr>
          <p:cNvCxnSpPr>
            <a:cxnSpLocks/>
          </p:cNvCxnSpPr>
          <p:nvPr userDrawn="1"/>
        </p:nvCxnSpPr>
        <p:spPr>
          <a:xfrm>
            <a:off x="269240" y="6351042"/>
            <a:ext cx="11617961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3731B67A-856E-4C40-A40C-42B24B844A8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271445" y="6432714"/>
            <a:ext cx="469511" cy="304697"/>
          </a:xfrm>
          <a:prstGeom prst="rect">
            <a:avLst/>
          </a:prstGeom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64D5107-63CE-45C0-B157-108D68B77A9A}"/>
              </a:ext>
            </a:extLst>
          </p:cNvPr>
          <p:cNvSpPr txBox="1">
            <a:spLocks/>
          </p:cNvSpPr>
          <p:nvPr userDrawn="1"/>
        </p:nvSpPr>
        <p:spPr>
          <a:xfrm>
            <a:off x="5894195" y="6286501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3BDEA-AFAC-4BB8-9061-5EA66E6B23D7}"/>
              </a:ext>
            </a:extLst>
          </p:cNvPr>
          <p:cNvSpPr/>
          <p:nvPr userDrawn="1"/>
        </p:nvSpPr>
        <p:spPr>
          <a:xfrm flipH="1">
            <a:off x="5903717" y="6410380"/>
            <a:ext cx="381107" cy="454764"/>
          </a:xfrm>
          <a:custGeom>
            <a:avLst/>
            <a:gdLst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202459 w 381107"/>
              <a:gd name="connsiteY5" fmla="*/ 609600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183409 w 381107"/>
              <a:gd name="connsiteY5" fmla="*/ 516731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517283"/>
              <a:gd name="connsiteX1" fmla="*/ 178648 w 381107"/>
              <a:gd name="connsiteY1" fmla="*/ 0 h 517283"/>
              <a:gd name="connsiteX2" fmla="*/ 202459 w 381107"/>
              <a:gd name="connsiteY2" fmla="*/ 0 h 517283"/>
              <a:gd name="connsiteX3" fmla="*/ 381107 w 381107"/>
              <a:gd name="connsiteY3" fmla="*/ 178648 h 517283"/>
              <a:gd name="connsiteX4" fmla="*/ 381107 w 381107"/>
              <a:gd name="connsiteY4" fmla="*/ 430952 h 517283"/>
              <a:gd name="connsiteX5" fmla="*/ 183409 w 381107"/>
              <a:gd name="connsiteY5" fmla="*/ 516731 h 517283"/>
              <a:gd name="connsiteX6" fmla="*/ 171504 w 381107"/>
              <a:gd name="connsiteY6" fmla="*/ 516731 h 517283"/>
              <a:gd name="connsiteX7" fmla="*/ 0 w 381107"/>
              <a:gd name="connsiteY7" fmla="*/ 430952 h 517283"/>
              <a:gd name="connsiteX8" fmla="*/ 0 w 381107"/>
              <a:gd name="connsiteY8" fmla="*/ 178648 h 517283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0 w 381107"/>
              <a:gd name="connsiteY7" fmla="*/ 430952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176267 w 381107"/>
              <a:gd name="connsiteY0" fmla="*/ 452438 h 543878"/>
              <a:gd name="connsiteX1" fmla="*/ 2381 w 381107"/>
              <a:gd name="connsiteY1" fmla="*/ 452384 h 543878"/>
              <a:gd name="connsiteX2" fmla="*/ 0 w 381107"/>
              <a:gd name="connsiteY2" fmla="*/ 178648 h 543878"/>
              <a:gd name="connsiteX3" fmla="*/ 178648 w 381107"/>
              <a:gd name="connsiteY3" fmla="*/ 0 h 543878"/>
              <a:gd name="connsiteX4" fmla="*/ 202459 w 381107"/>
              <a:gd name="connsiteY4" fmla="*/ 0 h 543878"/>
              <a:gd name="connsiteX5" fmla="*/ 381107 w 381107"/>
              <a:gd name="connsiteY5" fmla="*/ 178648 h 543878"/>
              <a:gd name="connsiteX6" fmla="*/ 378726 w 381107"/>
              <a:gd name="connsiteY6" fmla="*/ 454764 h 543878"/>
              <a:gd name="connsiteX7" fmla="*/ 183409 w 381107"/>
              <a:gd name="connsiteY7" fmla="*/ 516731 h 543878"/>
              <a:gd name="connsiteX8" fmla="*/ 267707 w 381107"/>
              <a:gd name="connsiteY8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183409 w 381107"/>
              <a:gd name="connsiteY6" fmla="*/ 516731 h 543878"/>
              <a:gd name="connsiteX7" fmla="*/ 267707 w 381107"/>
              <a:gd name="connsiteY7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267707 w 381107"/>
              <a:gd name="connsiteY6" fmla="*/ 543878 h 543878"/>
              <a:gd name="connsiteX0" fmla="*/ 2381 w 381107"/>
              <a:gd name="connsiteY0" fmla="*/ 452384 h 454764"/>
              <a:gd name="connsiteX1" fmla="*/ 0 w 381107"/>
              <a:gd name="connsiteY1" fmla="*/ 178648 h 454764"/>
              <a:gd name="connsiteX2" fmla="*/ 178648 w 381107"/>
              <a:gd name="connsiteY2" fmla="*/ 0 h 454764"/>
              <a:gd name="connsiteX3" fmla="*/ 202459 w 381107"/>
              <a:gd name="connsiteY3" fmla="*/ 0 h 454764"/>
              <a:gd name="connsiteX4" fmla="*/ 381107 w 381107"/>
              <a:gd name="connsiteY4" fmla="*/ 178648 h 454764"/>
              <a:gd name="connsiteX5" fmla="*/ 378726 w 381107"/>
              <a:gd name="connsiteY5" fmla="*/ 454764 h 45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07" h="454764">
                <a:moveTo>
                  <a:pt x="2381" y="452384"/>
                </a:moveTo>
                <a:cubicBezTo>
                  <a:pt x="1587" y="361139"/>
                  <a:pt x="794" y="269893"/>
                  <a:pt x="0" y="178648"/>
                </a:cubicBezTo>
                <a:cubicBezTo>
                  <a:pt x="0" y="79983"/>
                  <a:pt x="79983" y="0"/>
                  <a:pt x="178648" y="0"/>
                </a:cubicBezTo>
                <a:lnTo>
                  <a:pt x="202459" y="0"/>
                </a:lnTo>
                <a:cubicBezTo>
                  <a:pt x="301124" y="0"/>
                  <a:pt x="381107" y="79983"/>
                  <a:pt x="381107" y="178648"/>
                </a:cubicBezTo>
                <a:cubicBezTo>
                  <a:pt x="380313" y="270687"/>
                  <a:pt x="379520" y="362725"/>
                  <a:pt x="378726" y="45476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DD4AD-64C5-4600-BEB2-CA923704EE05}"/>
              </a:ext>
            </a:extLst>
          </p:cNvPr>
          <p:cNvSpPr txBox="1"/>
          <p:nvPr userDrawn="1"/>
        </p:nvSpPr>
        <p:spPr>
          <a:xfrm>
            <a:off x="8839200" y="6436311"/>
            <a:ext cx="2209801" cy="301100"/>
          </a:xfrm>
          <a:prstGeom prst="rect">
            <a:avLst/>
          </a:prstGeom>
          <a:noFill/>
        </p:spPr>
        <p:txBody>
          <a:bodyPr wrap="square" lIns="0" rIns="0" bIns="0" rtlCol="0" anchor="b" anchorCtr="0">
            <a:noAutofit/>
          </a:bodyPr>
          <a:lstStyle/>
          <a:p>
            <a:pPr algn="r"/>
            <a:r>
              <a:rPr lang="en-US" sz="800">
                <a:solidFill>
                  <a:schemeClr val="tx1"/>
                </a:solidFill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166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9" r:id="rId11"/>
    <p:sldLayoutId id="2147484070" r:id="rId12"/>
    <p:sldLayoutId id="2147484071" r:id="rId13"/>
    <p:sldLayoutId id="2147484072" r:id="rId14"/>
    <p:sldLayoutId id="2147484074" r:id="rId15"/>
    <p:sldLayoutId id="2147484075" r:id="rId16"/>
    <p:sldLayoutId id="2147484076" r:id="rId17"/>
    <p:sldLayoutId id="2147484077" r:id="rId18"/>
    <p:sldLayoutId id="2147484078" r:id="rId19"/>
    <p:sldLayoutId id="2147484079" r:id="rId20"/>
    <p:sldLayoutId id="2147484082" r:id="rId21"/>
    <p:sldLayoutId id="2147484083" r:id="rId22"/>
    <p:sldLayoutId id="2147484084" r:id="rId23"/>
    <p:sldLayoutId id="2147484085" r:id="rId24"/>
    <p:sldLayoutId id="2147484080" r:id="rId25"/>
    <p:sldLayoutId id="2147484081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dirty="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b="1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‒"/>
        <a:defRPr lang="en-US" sz="14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4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4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4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4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4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Quote Request Process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Sourcing</a:t>
            </a:r>
          </a:p>
        </p:txBody>
      </p:sp>
    </p:spTree>
    <p:extLst>
      <p:ext uri="{BB962C8B-B14F-4D97-AF65-F5344CB8AC3E}">
        <p14:creationId xmlns:p14="http://schemas.microsoft.com/office/powerpoint/2010/main" val="347636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Field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239" y="1553592"/>
            <a:ext cx="11617961" cy="43900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When you click on the down arrow under Opportunity you must choose from the following: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RFI (request for Information)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Competitive Intelligence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Cost Down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NPD-OEM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NPD-Retail/Distribution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Line Review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Engineering Change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Supplier Risk/Performance</a:t>
            </a:r>
          </a:p>
          <a:p>
            <a:pPr lvl="4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8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(Growth / Savings / Risk)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239" y="1553592"/>
            <a:ext cx="11617961" cy="4390008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All projects, regardless of department, are prioritized based on risk and/or savings to the company </a:t>
            </a:r>
          </a:p>
          <a:p>
            <a:pPr lvl="2"/>
            <a:r>
              <a:rPr lang="en-US" sz="1800" dirty="0"/>
              <a:t>NPD – forecasted sales</a:t>
            </a:r>
          </a:p>
          <a:p>
            <a:pPr lvl="2"/>
            <a:r>
              <a:rPr lang="en-US" sz="1800" dirty="0"/>
              <a:t>Growth – forecasted sales</a:t>
            </a:r>
          </a:p>
          <a:p>
            <a:pPr lvl="2"/>
            <a:r>
              <a:rPr lang="en-US" sz="1800" dirty="0"/>
              <a:t>Savings – Potential savings by moving to new supplier</a:t>
            </a:r>
          </a:p>
          <a:p>
            <a:pPr lvl="2"/>
            <a:r>
              <a:rPr lang="en-US" sz="1800" dirty="0"/>
              <a:t>Risk – Sales $$ of finished goods at risk</a:t>
            </a:r>
          </a:p>
          <a:p>
            <a:pPr lvl="1"/>
            <a:endParaRPr lang="en-US" dirty="0"/>
          </a:p>
          <a:p>
            <a:pPr lvl="4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85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Attachments and Submitting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E8F5FD5B-3407-7B6A-0752-C8CF4E2D373C}"/>
              </a:ext>
            </a:extLst>
          </p:cNvPr>
          <p:cNvSpPr/>
          <p:nvPr/>
        </p:nvSpPr>
        <p:spPr>
          <a:xfrm>
            <a:off x="5397624" y="1310012"/>
            <a:ext cx="2414726" cy="1085850"/>
          </a:xfrm>
          <a:prstGeom prst="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Drag and drop the RFQ Workbook that you completed and saved to computer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4E22F2FE-337F-AC70-8FB8-E1FACAF35F9C}"/>
              </a:ext>
            </a:extLst>
          </p:cNvPr>
          <p:cNvSpPr/>
          <p:nvPr/>
        </p:nvSpPr>
        <p:spPr>
          <a:xfrm>
            <a:off x="3994951" y="3901319"/>
            <a:ext cx="2760956" cy="706192"/>
          </a:xfrm>
          <a:prstGeom prst="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to receive an email copy of the submission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DEA0B9-95A9-B14B-4078-E47052F56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05" y="2395861"/>
            <a:ext cx="8382026" cy="145000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8589C2-D4FA-B0EE-0A93-3DD7DF4AFFB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7"/>
          <a:stretch>
            <a:fillRect/>
          </a:stretch>
        </p:blipFill>
        <p:spPr>
          <a:xfrm>
            <a:off x="634405" y="4662967"/>
            <a:ext cx="4172299" cy="8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Submitting the RFQ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239" y="1553592"/>
            <a:ext cx="11617961" cy="4390008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/>
          </a:p>
          <a:p>
            <a:pPr lvl="4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E975C-15A9-FDE0-AD57-02F6CEB80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91" y="820970"/>
            <a:ext cx="6312024" cy="51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473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00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45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8813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Included in Presentation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239" y="1553592"/>
            <a:ext cx="11617961" cy="4390008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sz="2800" dirty="0"/>
              <a:t>Quoting Process and why it needed to be improved</a:t>
            </a:r>
          </a:p>
          <a:p>
            <a:pPr lvl="1"/>
            <a:r>
              <a:rPr lang="en-US" sz="2800" dirty="0"/>
              <a:t>Accessing </a:t>
            </a:r>
            <a:r>
              <a:rPr lang="en-US" sz="2800" dirty="0" err="1"/>
              <a:t>DARTboard</a:t>
            </a:r>
            <a:endParaRPr lang="en-US" sz="2800" dirty="0"/>
          </a:p>
          <a:p>
            <a:pPr lvl="1"/>
            <a:r>
              <a:rPr lang="en-US" sz="2800" dirty="0"/>
              <a:t>RFQ Process Flowchart</a:t>
            </a:r>
          </a:p>
          <a:p>
            <a:pPr lvl="1"/>
            <a:r>
              <a:rPr lang="en-US" sz="2800" dirty="0"/>
              <a:t>Request Process Including</a:t>
            </a:r>
          </a:p>
          <a:p>
            <a:pPr lvl="2"/>
            <a:r>
              <a:rPr lang="en-US" sz="2400" dirty="0"/>
              <a:t>RFQ Workbook – Excel Download thru </a:t>
            </a:r>
            <a:r>
              <a:rPr lang="en-US" sz="2400" dirty="0" err="1"/>
              <a:t>DARTboard</a:t>
            </a:r>
            <a:endParaRPr lang="en-US" sz="2400" dirty="0"/>
          </a:p>
          <a:p>
            <a:pPr lvl="2"/>
            <a:r>
              <a:rPr lang="en-US" sz="2400" dirty="0"/>
              <a:t>Accessing the forms on </a:t>
            </a:r>
            <a:r>
              <a:rPr lang="en-US" sz="2400" dirty="0" err="1"/>
              <a:t>DARTboard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4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50C6BE-2258-D2D0-7DAE-AFC15A1795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82588-33C6-0EF8-3C5C-17BB13B35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A60AC7-1281-94CB-35AD-E27CDC73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 an RFQ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A2493-04CB-8FC1-38A1-A8A491FC88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615736"/>
            <a:ext cx="11617961" cy="4327864"/>
          </a:xfrm>
        </p:spPr>
        <p:txBody>
          <a:bodyPr/>
          <a:lstStyle/>
          <a:p>
            <a:r>
              <a:rPr lang="en-US" dirty="0"/>
              <a:t>Easy Submission of information required to process an effective RFQ</a:t>
            </a:r>
          </a:p>
          <a:p>
            <a:r>
              <a:rPr lang="en-US" dirty="0"/>
              <a:t>Complete overview of open quotes and status</a:t>
            </a:r>
          </a:p>
          <a:p>
            <a:r>
              <a:rPr lang="en-US" dirty="0"/>
              <a:t>Centralized quoting process to leverage spend across current and new suppliers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0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8" progId="TCLayout.ActiveDocument.1">
                  <p:embed/>
                </p:oleObj>
              </mc:Choice>
              <mc:Fallback>
                <p:oleObj name="think-cell Slide" r:id="rId3" imgW="338" imgH="338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69239" y="-9028"/>
            <a:ext cx="11617961" cy="875167"/>
          </a:xfrm>
        </p:spPr>
        <p:txBody>
          <a:bodyPr/>
          <a:lstStyle/>
          <a:p>
            <a:r>
              <a:rPr lang="en-US" dirty="0"/>
              <a:t>Accessing </a:t>
            </a:r>
            <a:r>
              <a:rPr lang="en-US" dirty="0" err="1"/>
              <a:t>DARTboard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40" y="1268726"/>
            <a:ext cx="7927759" cy="1031650"/>
          </a:xfrm>
          <a:prstGeom prst="rect">
            <a:avLst/>
          </a:prstGeom>
          <a:noFill/>
        </p:spPr>
        <p:txBody>
          <a:bodyPr lIns="0"/>
          <a:lstStyle/>
          <a:p>
            <a:pPr marL="285750" indent="-285750">
              <a:spcBef>
                <a:spcPts val="12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Must access thru Microsoft Edge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59440" y="2920753"/>
            <a:ext cx="7927760" cy="652655"/>
          </a:xfrm>
          <a:prstGeom prst="rect">
            <a:avLst/>
          </a:prstGeom>
          <a:noFill/>
        </p:spPr>
        <p:txBody>
          <a:bodyPr lIns="0"/>
          <a:lstStyle/>
          <a:p>
            <a:pPr marL="285750" indent="-285750">
              <a:spcBef>
                <a:spcPts val="12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In MS Edge Browser type in http://dartboard.ecmops.com/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9440" y="4136994"/>
            <a:ext cx="7927760" cy="714904"/>
          </a:xfrm>
          <a:prstGeom prst="rect">
            <a:avLst/>
          </a:prstGeom>
          <a:noFill/>
        </p:spPr>
        <p:txBody>
          <a:bodyPr lIns="0"/>
          <a:lstStyle/>
          <a:p>
            <a:pPr marL="285750" indent="-285750">
              <a:spcBef>
                <a:spcPts val="12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Click on </a:t>
            </a:r>
            <a:r>
              <a:rPr lang="en-US" sz="1600" dirty="0" err="1"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Dartpartments</a:t>
            </a:r>
            <a:r>
              <a:rPr lang="en-US" sz="1600" dirty="0"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/Global Sourcing – you will see page shown at left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69238" y="2438400"/>
            <a:ext cx="11622024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9238" y="3675530"/>
            <a:ext cx="11622024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0661B00-6284-FBC4-200F-ABF8DC76F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38" y="3777652"/>
            <a:ext cx="2626359" cy="2082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80E38-8F33-EE94-076F-E1734413B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10" y="935622"/>
            <a:ext cx="1863413" cy="1373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B8E60-E7D8-0712-28AA-99AF82EA2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38" y="2697874"/>
            <a:ext cx="3528492" cy="5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6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239" y="1553592"/>
            <a:ext cx="11617961" cy="4390008"/>
          </a:xfrm>
          <a:prstGeom prst="rect">
            <a:avLst/>
          </a:prstGeom>
        </p:spPr>
        <p:txBody>
          <a:bodyPr/>
          <a:lstStyle/>
          <a:p>
            <a:pPr lvl="2"/>
            <a:r>
              <a:rPr lang="en-US" sz="2400" dirty="0"/>
              <a:t>RFQ</a:t>
            </a:r>
          </a:p>
          <a:p>
            <a:pPr lvl="3"/>
            <a:r>
              <a:rPr lang="en-US" sz="2000" dirty="0"/>
              <a:t>Minimum Information Requirement</a:t>
            </a:r>
          </a:p>
          <a:p>
            <a:pPr lvl="4"/>
            <a:r>
              <a:rPr lang="en-US" sz="1800" dirty="0"/>
              <a:t>Item Number</a:t>
            </a:r>
          </a:p>
          <a:p>
            <a:pPr lvl="4"/>
            <a:r>
              <a:rPr lang="en-US" sz="1800" dirty="0"/>
              <a:t>Item Description</a:t>
            </a:r>
          </a:p>
          <a:p>
            <a:pPr lvl="4"/>
            <a:r>
              <a:rPr lang="en-US" sz="1800" dirty="0"/>
              <a:t>Estimated annual usage or Forecasted Usage if new item</a:t>
            </a:r>
          </a:p>
          <a:p>
            <a:pPr lvl="4"/>
            <a:r>
              <a:rPr lang="en-US" sz="1800" dirty="0"/>
              <a:t>Drawing, Specifications, relevant information that you may have on requirements</a:t>
            </a:r>
          </a:p>
          <a:p>
            <a:pPr lvl="4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6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50C6BE-2258-D2D0-7DAE-AFC15A1795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82588-33C6-0EF8-3C5C-17BB13B35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A60AC7-1281-94CB-35AD-E27CDC73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Flowchart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A2493-04CB-8FC1-38A1-A8A491FC88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615736"/>
            <a:ext cx="11617961" cy="432786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A301E-F071-F543-C95B-320CA48F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11" y="914400"/>
            <a:ext cx="7865615" cy="4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ENTRY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CEB0B2-CB70-4740-D7F0-B32C5BB04B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1149073" y="1097139"/>
            <a:ext cx="2028825" cy="436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2B3F1-7C7F-91C7-1704-DAFC461E1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916" y="1097139"/>
            <a:ext cx="5508113" cy="42437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D7B522-2330-1CE2-E721-CBE8AC126CE2}"/>
              </a:ext>
            </a:extLst>
          </p:cNvPr>
          <p:cNvCxnSpPr>
            <a:cxnSpLocks/>
          </p:cNvCxnSpPr>
          <p:nvPr/>
        </p:nvCxnSpPr>
        <p:spPr>
          <a:xfrm>
            <a:off x="2895600" y="3429000"/>
            <a:ext cx="2564167" cy="1302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1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Request Form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034E7E69-D894-EBE1-0EB6-B209538A3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15" y="1315667"/>
            <a:ext cx="2010699" cy="3377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55FD7-5784-B4FA-D336-70097FA37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210" y="1053654"/>
            <a:ext cx="4729320" cy="41783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F085DE-1D1F-C4CA-AB80-8BC01CD0FFA8}"/>
              </a:ext>
            </a:extLst>
          </p:cNvPr>
          <p:cNvCxnSpPr>
            <a:cxnSpLocks/>
          </p:cNvCxnSpPr>
          <p:nvPr/>
        </p:nvCxnSpPr>
        <p:spPr>
          <a:xfrm>
            <a:off x="2698812" y="2742893"/>
            <a:ext cx="2343705" cy="2282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81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Sourcing Quote Request Online Form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AC091-250B-C14E-AC44-28EC561CD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508" y="1090675"/>
            <a:ext cx="8557568" cy="41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9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5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5&quot;&gt;&lt;elem m_fUsage=&quot;3.36307119301933488131E+00&quot;&gt;&lt;m_msothmcolidx val=&quot;0&quot;/&gt;&lt;m_rgb r=&quot;F5&quot; g=&quot;E9&quot; b=&quot;CC&quot;/&gt;&lt;m_nBrightness tagver0=&quot;26206&quot; tagname0=&quot;m_nBrightnessUNRECOGNIZED&quot; val=&quot;0&quot;/&gt;&lt;/elem&gt;&lt;elem m_fUsage=&quot;2.95811394226064994228E+00&quot;&gt;&lt;m_msothmcolidx val=&quot;0&quot;/&gt;&lt;m_rgb r=&quot;FF&quot; g=&quot;BD&quot; b=&quot;66&quot;/&gt;&lt;m_nBrightness tagver0=&quot;26206&quot; tagname0=&quot;m_nBrightnessUNRECOGNIZED&quot; val=&quot;0&quot;/&gt;&lt;/elem&gt;&lt;elem m_fUsage=&quot;2.21837769900000036927E+00&quot;&gt;&lt;m_msothmcolidx val=&quot;0&quot;/&gt;&lt;m_rgb r=&quot;AB&quot; g=&quot;83&quot; b=&quot;22&quot;/&gt;&lt;m_nBrightness tagver0=&quot;26206&quot; tagname0=&quot;m_nBrightnessUNRECOGNIZED&quot; val=&quot;0&quot;/&gt;&lt;/elem&gt;&lt;elem m_fUsage=&quot;9.61971159048068291675E-01&quot;&gt;&lt;m_msothmcolidx val=&quot;0&quot;/&gt;&lt;m_rgb r=&quot;B5&quot; g=&quot;7E&quot; b=&quot;57&quot;/&gt;&lt;m_nBrightness tagver0=&quot;26206&quot; tagname0=&quot;m_nBrightnessUNRECOGNIZED&quot; val=&quot;0&quot;/&gt;&lt;/elem&gt;&lt;elem m_fUsage=&quot;1.16945582195002853454E-01&quot;&gt;&lt;m_msothmcolidx val=&quot;0&quot;/&gt;&lt;m_rgb r=&quot;FF&quot; g=&quot;C0&quot; b=&quot;00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MFKs4QSC2sw.JxhLvJi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r_bVFBR3ySaamcLaSXn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eN8MH9nBD.DyC8_SpT7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Fqx9aTAnwJMhYhENNEc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rvSoTezu0jtiGeN5u.3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8z45WRHus01avGh.Xl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MFKs4QSC2sw.JxhLvJi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8z45WRHus01avGh.X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heme/theme1.xml><?xml version="1.0" encoding="utf-8"?>
<a:theme xmlns:a="http://schemas.openxmlformats.org/drawingml/2006/main" name="Bottomblack1">
  <a:themeElements>
    <a:clrScheme name="Custom 4">
      <a:dk1>
        <a:srgbClr val="5A5A5A"/>
      </a:dk1>
      <a:lt1>
        <a:srgbClr val="000000"/>
      </a:lt1>
      <a:dk2>
        <a:srgbClr val="EEAF00"/>
      </a:dk2>
      <a:lt2>
        <a:srgbClr val="C4262E"/>
      </a:lt2>
      <a:accent1>
        <a:srgbClr val="FF6237"/>
      </a:accent1>
      <a:accent2>
        <a:srgbClr val="772432"/>
      </a:accent2>
      <a:accent3>
        <a:srgbClr val="3D843C"/>
      </a:accent3>
      <a:accent4>
        <a:srgbClr val="002060"/>
      </a:accent4>
      <a:accent5>
        <a:srgbClr val="FFFFFF"/>
      </a:accent5>
      <a:accent6>
        <a:srgbClr val="000000"/>
      </a:accent6>
      <a:hlink>
        <a:srgbClr val="C4262E"/>
      </a:hlink>
      <a:folHlink>
        <a:srgbClr val="C4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Draft1-nVent-TEMP-H85699-NewPPTTemplate-EN-2001 - option1-new.potx" id="{C9A1422E-4BE0-42A1-BAFF-8321174CCEA9}" vid="{722088C5-8B15-4848-BB2F-2FDC6B0BB9C8}"/>
    </a:ext>
  </a:extLst>
</a:theme>
</file>

<file path=ppt/theme/theme2.xml><?xml version="1.0" encoding="utf-8"?>
<a:theme xmlns:a="http://schemas.openxmlformats.org/drawingml/2006/main" name="1_Bottomblack1">
  <a:themeElements>
    <a:clrScheme name="Custom 4">
      <a:dk1>
        <a:srgbClr val="5A5A5A"/>
      </a:dk1>
      <a:lt1>
        <a:srgbClr val="000000"/>
      </a:lt1>
      <a:dk2>
        <a:srgbClr val="EEAF00"/>
      </a:dk2>
      <a:lt2>
        <a:srgbClr val="C4262E"/>
      </a:lt2>
      <a:accent1>
        <a:srgbClr val="FF6237"/>
      </a:accent1>
      <a:accent2>
        <a:srgbClr val="772432"/>
      </a:accent2>
      <a:accent3>
        <a:srgbClr val="3D843C"/>
      </a:accent3>
      <a:accent4>
        <a:srgbClr val="002060"/>
      </a:accent4>
      <a:accent5>
        <a:srgbClr val="FFFFFF"/>
      </a:accent5>
      <a:accent6>
        <a:srgbClr val="000000"/>
      </a:accent6>
      <a:hlink>
        <a:srgbClr val="C4262E"/>
      </a:hlink>
      <a:folHlink>
        <a:srgbClr val="C4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Global PPT Template.potx" id="{E02463FB-94BB-4C4B-B078-FDC6A40BE64C}" vid="{462A4F1B-C0DB-4130-872B-15EE651D3E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18d796f2b01434b949076444bdea5df xmlns="514e1869-b89c-48a7-a66a-3fd380b15cc8">
      <Terms xmlns="http://schemas.microsoft.com/office/infopath/2007/PartnerControls"/>
    </e18d796f2b01434b949076444bdea5df>
    <OwlDocPortalDescription xmlns="514e1869-b89c-48a7-a66a-3fd380b15cc8" xsi:nil="true"/>
    <OwlPromoteItem xmlns="a730e9b1-eeee-4439-af08-5fae092444ea" xsi:nil="true"/>
    <g4fef5b0f16841e4af07d97118ed755e xmlns="514e1869-b89c-48a7-a66a-3fd380b15cc8">
      <Terms xmlns="http://schemas.microsoft.com/office/infopath/2007/PartnerControls"/>
    </g4fef5b0f16841e4af07d97118ed755e>
    <i8a9ccee6e4d456bb669fa31b60a4c2c xmlns="514e1869-b89c-48a7-a66a-3fd380b15cc8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98730bab-93a0-4180-80f8-31001bda0551</TermId>
        </TermInfo>
      </Terms>
    </i8a9ccee6e4d456bb669fa31b60a4c2c>
    <OwlReviewExpiryDate xmlns="a730e9b1-eeee-4439-af08-5fae092444ea" xsi:nil="true"/>
    <hdc962d68a8d4de1bb07302e007df1f5 xmlns="514e1869-b89c-48a7-a66a-3fd380b15cc8">
      <Terms xmlns="http://schemas.microsoft.com/office/infopath/2007/PartnerControls"/>
    </hdc962d68a8d4de1bb07302e007df1f5>
    <l6f9fa4a69cf42409104845fcedbd326 xmlns="514e1869-b89c-48a7-a66a-3fd380b15cc8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</TermName>
          <TermId xmlns="http://schemas.microsoft.com/office/infopath/2007/PartnerControls">441f59e9-6248-42d3-9b5d-5baa1c6fc4f0</TermId>
        </TermInfo>
      </Terms>
    </l6f9fa4a69cf42409104845fcedbd326>
    <h6431888be9b4d8ea719c6a019529070 xmlns="514e1869-b89c-48a7-a66a-3fd380b15cc8">
      <Terms xmlns="http://schemas.microsoft.com/office/infopath/2007/PartnerControls"/>
    </h6431888be9b4d8ea719c6a019529070>
    <TaxCatchAll xmlns="514e1869-b89c-48a7-a66a-3fd380b15cc8">
      <Value>23</Value>
      <Value>18</Value>
    </TaxCatchAll>
    <SharedWithUsers xmlns="ebb8f8fb-8aed-4658-b4a2-9d0c44c5c91c">
      <UserInfo>
        <DisplayName>Buehman, Erika</DisplayName>
        <AccountId>49</AccountId>
        <AccountType/>
      </UserInfo>
      <UserInfo>
        <DisplayName>Iuhasz, Mihai Andrei</DisplayName>
        <AccountId>10695</AccountId>
        <AccountType/>
      </UserInfo>
      <UserInfo>
        <DisplayName>Vacarus, Adrian Gheorghe</DisplayName>
        <AccountId>10868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tranet Document" ma:contentTypeID="0x010100CF38E1852EB298468159E41A8B83BB6C0100F9C6FB669902804DBCD40F654998A4A7" ma:contentTypeVersion="10" ma:contentTypeDescription="This is the Document Base content type used in the Document Portal" ma:contentTypeScope="" ma:versionID="95a598b653a1d815ff10b61630627562">
  <xsd:schema xmlns:xsd="http://www.w3.org/2001/XMLSchema" xmlns:xs="http://www.w3.org/2001/XMLSchema" xmlns:p="http://schemas.microsoft.com/office/2006/metadata/properties" xmlns:ns2="514e1869-b89c-48a7-a66a-3fd380b15cc8" xmlns:ns3="a730e9b1-eeee-4439-af08-5fae092444ea" xmlns:ns4="2f0a1ac3-1a97-4aa9-a02c-e5345c95ee0e" xmlns:ns5="ebb8f8fb-8aed-4658-b4a2-9d0c44c5c91c" targetNamespace="http://schemas.microsoft.com/office/2006/metadata/properties" ma:root="true" ma:fieldsID="b9c38341eb1a0b5d5653c8743c30e57c" ns2:_="" ns3:_="" ns4:_="" ns5:_="">
    <xsd:import namespace="514e1869-b89c-48a7-a66a-3fd380b15cc8"/>
    <xsd:import namespace="a730e9b1-eeee-4439-af08-5fae092444ea"/>
    <xsd:import namespace="2f0a1ac3-1a97-4aa9-a02c-e5345c95ee0e"/>
    <xsd:import namespace="ebb8f8fb-8aed-4658-b4a2-9d0c44c5c91c"/>
    <xsd:element name="properties">
      <xsd:complexType>
        <xsd:sequence>
          <xsd:element name="documentManagement">
            <xsd:complexType>
              <xsd:all>
                <xsd:element ref="ns2:OwlDocPortalDescription" minOccurs="0"/>
                <xsd:element ref="ns2:i8a9ccee6e4d456bb669fa31b60a4c2c" minOccurs="0"/>
                <xsd:element ref="ns2:TaxCatchAll" minOccurs="0"/>
                <xsd:element ref="ns2:TaxCatchAllLabel" minOccurs="0"/>
                <xsd:element ref="ns2:hdc962d68a8d4de1bb07302e007df1f5" minOccurs="0"/>
                <xsd:element ref="ns2:e18d796f2b01434b949076444bdea5df" minOccurs="0"/>
                <xsd:element ref="ns2:h6431888be9b4d8ea719c6a019529070" minOccurs="0"/>
                <xsd:element ref="ns2:g4fef5b0f16841e4af07d97118ed755e" minOccurs="0"/>
                <xsd:element ref="ns2:l6f9fa4a69cf42409104845fcedbd326" minOccurs="0"/>
                <xsd:element ref="ns3:OwlReviewExpiryDate" minOccurs="0"/>
                <xsd:element ref="ns3:OwlPromoteItem" minOccurs="0"/>
                <xsd:element ref="ns4:MediaServiceMetadata" minOccurs="0"/>
                <xsd:element ref="ns4:MediaServiceFastMetadata" minOccurs="0"/>
                <xsd:element ref="ns5:SharedWithUsers" minOccurs="0"/>
                <xsd:element ref="ns5:SharedWithDetail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e1869-b89c-48a7-a66a-3fd380b15cc8" elementFormDefault="qualified">
    <xsd:import namespace="http://schemas.microsoft.com/office/2006/documentManagement/types"/>
    <xsd:import namespace="http://schemas.microsoft.com/office/infopath/2007/PartnerControls"/>
    <xsd:element name="OwlDocPortalDescription" ma:index="8" nillable="true" ma:displayName="Document Description" ma:internalName="OwlDocPortalDescription">
      <xsd:simpleType>
        <xsd:restriction base="dms:Note">
          <xsd:maxLength value="255"/>
        </xsd:restriction>
      </xsd:simpleType>
    </xsd:element>
    <xsd:element name="i8a9ccee6e4d456bb669fa31b60a4c2c" ma:index="9" nillable="true" ma:taxonomy="true" ma:internalName="i8a9ccee6e4d456bb669fa31b60a4c2c" ma:taxonomyFieldName="OwlDocPortalCategory" ma:displayName="Document Category" ma:fieldId="{28a9ccee-6e4d-456b-b669-fa31b60a4c2c}" ma:sspId="761afc70-17ef-48e8-9522-1fbc9f28ec54" ma:termSetId="39c483fa-466c-4931-a431-2cb34608e5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6db8a28-74b1-404a-b06e-6b408e85b4d7}" ma:internalName="TaxCatchAll" ma:showField="CatchAllData" ma:web="514e1869-b89c-48a7-a66a-3fd380b15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c6db8a28-74b1-404a-b06e-6b408e85b4d7}" ma:internalName="TaxCatchAllLabel" ma:readOnly="true" ma:showField="CatchAllDataLabel" ma:web="514e1869-b89c-48a7-a66a-3fd380b15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dc962d68a8d4de1bb07302e007df1f5" ma:index="13" nillable="true" ma:taxonomy="true" ma:internalName="hdc962d68a8d4de1bb07302e007df1f5" ma:taxonomyFieldName="OwlContentTargetOptionsOne" ma:displayName="Target Location(s)" ma:default="" ma:fieldId="{1dc962d6-8a8d-4de1-bb07-302e007df1f5}" ma:taxonomyMulti="true" ma:sspId="761afc70-17ef-48e8-9522-1fbc9f28ec54" ma:termSetId="30c83c3e-20e6-4ae0-8bc4-3161278c0c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8d796f2b01434b949076444bdea5df" ma:index="15" nillable="true" ma:taxonomy="true" ma:internalName="e18d796f2b01434b949076444bdea5df" ma:taxonomyFieldName="OwlContentTargetOptionsTwo" ma:displayName="Target Department(s)" ma:default="" ma:fieldId="{e18d796f-2b01-434b-9490-76444bdea5df}" ma:taxonomyMulti="true" ma:sspId="761afc70-17ef-48e8-9522-1fbc9f28ec54" ma:termSetId="5b69bcc3-3fba-4a58-a9eb-5ac4703155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431888be9b4d8ea719c6a019529070" ma:index="17" nillable="true" ma:taxonomy="true" ma:internalName="h6431888be9b4d8ea719c6a019529070" ma:taxonomyFieldName="OwlContentTargetOptionsThree" ma:displayName="Target Role(s)" ma:default="" ma:fieldId="{16431888-be9b-4d8e-a719-c6a019529070}" ma:taxonomyMulti="true" ma:sspId="761afc70-17ef-48e8-9522-1fbc9f28ec54" ma:termSetId="debae3bf-6cfd-4828-b58e-48a3eead479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4fef5b0f16841e4af07d97118ed755e" ma:index="19" nillable="true" ma:taxonomy="true" ma:internalName="g4fef5b0f16841e4af07d97118ed755e" ma:taxonomyFieldName="OwlContentTargetOptionsFour" ma:displayName="Unused Target Option Four" ma:default="" ma:fieldId="{04fef5b0-f168-41e4-af07-d97118ed755e}" ma:taxonomyMulti="true" ma:sspId="761afc70-17ef-48e8-9522-1fbc9f28ec54" ma:termSetId="e6675101-218b-4e7a-8a8b-d1e5cbc4c2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f9fa4a69cf42409104845fcedbd326" ma:index="21" nillable="true" ma:taxonomy="true" ma:internalName="l6f9fa4a69cf42409104845fcedbd326" ma:taxonomyFieldName="OwlTags" ma:displayName="Tags" ma:default="" ma:fieldId="{56f9fa4a-69cf-4240-9104-845fcedbd326}" ma:taxonomyMulti="true" ma:sspId="761afc70-17ef-48e8-9522-1fbc9f28ec54" ma:termSetId="34bf9aee-821e-492c-b342-5f2ca6bc20c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0e9b1-eeee-4439-af08-5fae092444ea" elementFormDefault="qualified">
    <xsd:import namespace="http://schemas.microsoft.com/office/2006/documentManagement/types"/>
    <xsd:import namespace="http://schemas.microsoft.com/office/infopath/2007/PartnerControls"/>
    <xsd:element name="OwlReviewExpiryDate" ma:index="23" nillable="true" ma:displayName="Review/Expiry Date" ma:format="DateOnly" ma:internalName="OwlReviewExpiryDate">
      <xsd:simpleType>
        <xsd:restriction base="dms:DateTime"/>
      </xsd:simpleType>
    </xsd:element>
    <xsd:element name="OwlPromoteItem" ma:index="24" nillable="true" ma:displayName="Promote Item" ma:internalName="OwlPromoteItem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a1ac3-1a97-4aa9-a02c-e5345c95ee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8f8fb-8aed-4658-b4a2-9d0c44c5c91c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ADB305-E294-4EB3-9C3B-43517B28B3E2}">
  <ds:schemaRefs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514e1869-b89c-48a7-a66a-3fd380b15cc8"/>
    <ds:schemaRef ds:uri="http://schemas.openxmlformats.org/package/2006/metadata/core-properties"/>
    <ds:schemaRef ds:uri="http://purl.org/dc/dcmitype/"/>
    <ds:schemaRef ds:uri="2f0a1ac3-1a97-4aa9-a02c-e5345c95ee0e"/>
    <ds:schemaRef ds:uri="http://schemas.microsoft.com/office/2006/documentManagement/types"/>
    <ds:schemaRef ds:uri="http://schemas.microsoft.com/office/infopath/2007/PartnerControls"/>
    <ds:schemaRef ds:uri="ebb8f8fb-8aed-4658-b4a2-9d0c44c5c91c"/>
    <ds:schemaRef ds:uri="a730e9b1-eeee-4439-af08-5fae092444ea"/>
  </ds:schemaRefs>
</ds:datastoreItem>
</file>

<file path=customXml/itemProps2.xml><?xml version="1.0" encoding="utf-8"?>
<ds:datastoreItem xmlns:ds="http://schemas.openxmlformats.org/officeDocument/2006/customXml" ds:itemID="{F860C16D-247F-45D3-BAEB-1564DB15EAF4}">
  <ds:schemaRefs>
    <ds:schemaRef ds:uri="2f0a1ac3-1a97-4aa9-a02c-e5345c95ee0e"/>
    <ds:schemaRef ds:uri="514e1869-b89c-48a7-a66a-3fd380b15cc8"/>
    <ds:schemaRef ds:uri="a730e9b1-eeee-4439-af08-5fae092444ea"/>
    <ds:schemaRef ds:uri="ebb8f8fb-8aed-4658-b4a2-9d0c44c5c9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BA7630-7CDF-4A16-B904-4AB6B376AF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Draft1-nVent-TEMP-H85699-NewPPTTemplate-EN-2001 - option1-new</Template>
  <TotalTime>34</TotalTime>
  <Words>274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Roboto</vt:lpstr>
      <vt:lpstr>Roboto Light</vt:lpstr>
      <vt:lpstr>Symbol</vt:lpstr>
      <vt:lpstr>Wingdings</vt:lpstr>
      <vt:lpstr>Bottomblack1</vt:lpstr>
      <vt:lpstr>1_Bottomblack1</vt:lpstr>
      <vt:lpstr>think-cell Slide</vt:lpstr>
      <vt:lpstr>Global Sourcing</vt:lpstr>
      <vt:lpstr>Included in Presentation</vt:lpstr>
      <vt:lpstr>Why we need an RFQ process</vt:lpstr>
      <vt:lpstr>Accessing DARTboard</vt:lpstr>
      <vt:lpstr>RFQ Requirements</vt:lpstr>
      <vt:lpstr>RFQ Flowchart</vt:lpstr>
      <vt:lpstr>RFQ ENTRY</vt:lpstr>
      <vt:lpstr>Accessing Request Form</vt:lpstr>
      <vt:lpstr>Global Sourcing Quote Request Online Form</vt:lpstr>
      <vt:lpstr>Opportunity Field</vt:lpstr>
      <vt:lpstr>Opportunity (Growth / Savings / Risk)</vt:lpstr>
      <vt:lpstr>Attachments and Submitting</vt:lpstr>
      <vt:lpstr>After Submitting the RFQ</vt:lpstr>
      <vt:lpstr>Thank you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Shetty, Balchandra</dc:creator>
  <cp:lastModifiedBy>Hostetter, Sheila</cp:lastModifiedBy>
  <cp:revision>14</cp:revision>
  <cp:lastPrinted>2023-06-05T20:34:31Z</cp:lastPrinted>
  <dcterms:created xsi:type="dcterms:W3CDTF">2020-01-13T08:28:04Z</dcterms:created>
  <dcterms:modified xsi:type="dcterms:W3CDTF">2023-06-05T20:43:27Z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0x010100CF38E1852EB298468159E41A8B83BB6C0100F9C6FB669902804DBCD40F654998A4A7</vt:lpwstr>
  </property>
  <property fmtid="{D5CDD505-2E9C-101B-9397-08002B2CF9AE}" pid="3" name="_dlc_DocIdItemGuid">
    <vt:lpwstr>1f769750-cc83-42d2-995f-7a9e173941fb</vt:lpwstr>
  </property>
  <property fmtid="{D5CDD505-2E9C-101B-9397-08002B2CF9AE}" pid="4" name="WorkflowChangePath">
    <vt:lpwstr>95c753f0-8d2c-4952-9286-be509eadb32c,3;</vt:lpwstr>
  </property>
  <property fmtid="{D5CDD505-2E9C-101B-9397-08002B2CF9AE}" pid="5" name="PublishUnpublish">
    <vt:lpwstr>Publish</vt:lpwstr>
  </property>
  <property fmtid="{D5CDD505-2E9C-101B-9397-08002B2CF9AE}" pid="6" name="Order">
    <vt:r8>38000</vt:r8>
  </property>
  <property fmtid="{D5CDD505-2E9C-101B-9397-08002B2CF9AE}" pid="7" name="Published URL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OwlContentTargetOptionsFour">
    <vt:lpwstr/>
  </property>
  <property fmtid="{D5CDD505-2E9C-101B-9397-08002B2CF9AE}" pid="11" name="OwlTags">
    <vt:lpwstr>18;#Brand|441f59e9-6248-42d3-9b5d-5baa1c6fc4f0</vt:lpwstr>
  </property>
  <property fmtid="{D5CDD505-2E9C-101B-9397-08002B2CF9AE}" pid="12" name="OwlDocPortalCategory">
    <vt:lpwstr>23;#Template|98730bab-93a0-4180-80f8-31001bda0551</vt:lpwstr>
  </property>
  <property fmtid="{D5CDD505-2E9C-101B-9397-08002B2CF9AE}" pid="13" name="OwlContentTargetOptionsThree">
    <vt:lpwstr/>
  </property>
  <property fmtid="{D5CDD505-2E9C-101B-9397-08002B2CF9AE}" pid="14" name="OwlContentTargetOptionsTwo">
    <vt:lpwstr/>
  </property>
  <property fmtid="{D5CDD505-2E9C-101B-9397-08002B2CF9AE}" pid="15" name="OwlContentTargetOptionsOne">
    <vt:lpwstr/>
  </property>
</Properties>
</file>